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Montserrat"/>
      <p:regular r:id="rId87"/>
      <p:bold r:id="rId88"/>
      <p:italic r:id="rId89"/>
      <p:boldItalic r:id="rId90"/>
    </p:embeddedFont>
    <p:embeddedFont>
      <p:font typeface="Lato"/>
      <p:regular r:id="rId91"/>
      <p:bold r:id="rId92"/>
      <p:italic r:id="rId93"/>
      <p:boldItalic r:id="rId94"/>
    </p:embeddedFont>
    <p:embeddedFont>
      <p:font typeface="Source Code Pro"/>
      <p:regular r:id="rId95"/>
      <p:bold r:id="rId96"/>
      <p:italic r:id="rId97"/>
      <p:boldItalic r:id="rId98"/>
    </p:embeddedFont>
    <p:embeddedFont>
      <p:font typeface="Oswald"/>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5F89512-20E5-42DB-AF10-FD72E3D99329}">
  <a:tblStyle styleId="{95F89512-20E5-42DB-AF10-FD72E3D993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Oswa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urceCodePro-regular.fntdata"/><Relationship Id="rId94" Type="http://schemas.openxmlformats.org/officeDocument/2006/relationships/font" Target="fonts/Lato-boldItalic.fntdata"/><Relationship Id="rId97" Type="http://schemas.openxmlformats.org/officeDocument/2006/relationships/font" Target="fonts/SourceCodePro-italic.fntdata"/><Relationship Id="rId96" Type="http://schemas.openxmlformats.org/officeDocument/2006/relationships/font" Target="fonts/SourceCodePro-bold.fntdata"/><Relationship Id="rId11" Type="http://schemas.openxmlformats.org/officeDocument/2006/relationships/slide" Target="slides/slide5.xml"/><Relationship Id="rId99" Type="http://schemas.openxmlformats.org/officeDocument/2006/relationships/font" Target="fonts/Oswald-regular.fntdata"/><Relationship Id="rId10" Type="http://schemas.openxmlformats.org/officeDocument/2006/relationships/slide" Target="slides/slide4.xml"/><Relationship Id="rId98" Type="http://schemas.openxmlformats.org/officeDocument/2006/relationships/font" Target="fonts/SourceCodePr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Montserrat-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C3%A9zier_curve#Constructing_B%C3%A9zier_curves" TargetMode="External"/><Relationship Id="rId3" Type="http://schemas.openxmlformats.org/officeDocument/2006/relationships/hyperlink" Target="https://www.joshwcomeau.com/posts/dynamic-bezier-curve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a/36755226/2180570"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with arbitrary units called "SVG units" or "user units". It is a Cartesian coordinate space -- </a:t>
            </a:r>
            <a:r>
              <a:rPr lang="en" u="sng">
                <a:latin typeface="Lato"/>
                <a:ea typeface="Lato"/>
                <a:cs typeface="Lato"/>
                <a:sym typeface="Lato"/>
              </a:rPr>
              <a:t>positive down and to the right</a:t>
            </a:r>
            <a:r>
              <a:rPr lang="en">
                <a:latin typeface="Lato"/>
                <a:ea typeface="Lato"/>
                <a:cs typeface="Lato"/>
                <a:sym typeface="Lato"/>
              </a:rPr>
              <a:t> -- that eventually gets mapped to some real world space. The coordinates/dimensions/etc of all elements are given in this space, as plain numerical values</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Unless otherwise specified, everything in this presentation is assumed to be in terms of SVG units.</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or as the cropped area of the scene.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property.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indicate how wide and high the viewbox (the image) should appear -- in real world size -- in its final context. They are the only SVG attributes that should have a specified unit.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these attributes essentially define a mapping from SVG units to real world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 If you specify only one of these attributes, the other dimension will scale proportionally (preserving aspect ratio).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often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08e8756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08e8756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It is actually possible to specify coordinates/dimensions/etc </a:t>
            </a:r>
            <a:r>
              <a:rPr lang="en">
                <a:latin typeface="Lato"/>
                <a:ea typeface="Lato"/>
                <a:cs typeface="Lato"/>
                <a:sym typeface="Lato"/>
              </a:rPr>
              <a:t>in terms of "real world units" like inches</a:t>
            </a:r>
            <a:r>
              <a:rPr lang="en">
                <a:latin typeface="Lato"/>
                <a:ea typeface="Lato"/>
                <a:cs typeface="Lato"/>
                <a:sym typeface="Lato"/>
              </a:rPr>
              <a:t>, but it is typically not advisable.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Any time a real world unit is written, it first gets </a:t>
            </a:r>
            <a:r>
              <a:rPr lang="en">
                <a:latin typeface="Lato"/>
                <a:ea typeface="Lato"/>
                <a:cs typeface="Lato"/>
                <a:sym typeface="Lato"/>
              </a:rPr>
              <a:t>converted to SVG units based on constants defined in the SVG standard. Then, the element is positioned and scaled within (relative to) the viewbox you specified. Then, the viewbox is sized by the viewing software to make the image appear the real world width and height you specified, (hopefully) considering on your monitor's resolution/dpi. Because of this pipeline, specifying real world units is prone to error; you might not produce the actual size you intend.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SVGs without units, except for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on the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itself.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8e875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8e875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Consider the above example. Assuming the software that views the SVG does a good job, what should be the final real world size of the square? </a:t>
            </a:r>
            <a:r>
              <a:rPr lang="en">
                <a:highlight>
                  <a:srgbClr val="000000"/>
                </a:highlight>
                <a:latin typeface="Lato"/>
                <a:ea typeface="Lato"/>
                <a:cs typeface="Lato"/>
                <a:sym typeface="Lato"/>
              </a:rPr>
              <a:t>2in x 2in</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note: you can also use the value </a:t>
            </a:r>
            <a:r>
              <a:rPr lang="en">
                <a:highlight>
                  <a:srgbClr val="D9D9D9"/>
                </a:highlight>
                <a:latin typeface="Source Code Pro"/>
                <a:ea typeface="Source Code Pro"/>
                <a:cs typeface="Source Code Pro"/>
                <a:sym typeface="Source Code Pro"/>
              </a:rPr>
              <a:t>currentColor</a:t>
            </a:r>
            <a:r>
              <a:rPr lang="en">
                <a:latin typeface="Lato"/>
                <a:ea typeface="Lato"/>
                <a:cs typeface="Lato"/>
                <a:sym typeface="Lato"/>
              </a:rPr>
              <a:t> to make the fill or stroke whatever color is currently being used by the software viewing the SVG. This is only really useful when you are using SVGs in web development, eg when you want an icon to automatically be colored the same color as the text it's inline with. If there is no "current color" to use, it will default to black.</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if a fill is specified for an open shape, it will still be filled and essentially look as if it has been closed, except the last stroke segment will be missing.</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creating the appearance of a square centered on the end point. "Round" is the same as "square", except the the stroke is rounded creating the appearance of a circle centered on the end point.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 sequence is duplicated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toward the end point (negative) or toward the start point (positive).</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program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What's an example of vector graphics that almost everyone has used? </a:t>
            </a:r>
            <a:r>
              <a:rPr lang="en">
                <a:highlight>
                  <a:srgbClr val="000000"/>
                </a:highlight>
                <a:latin typeface="Lato"/>
                <a:ea typeface="Lato"/>
                <a:cs typeface="Lato"/>
                <a:sym typeface="Lato"/>
              </a:rPr>
              <a:t>fonts</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a typing cursor; once you move it, the next text that comes in will start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(with regard to fill, stroke, opacity, etc).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shape, drawing a line back to the first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of the "move to" command, it is possible to draw multiple filled shapes within the same path element, called "subpaths". The "Z" command closes the current subpath.</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4 possible arcs between them. This unfortunately means that if the start/end angles you want to draw aren't multiples of 90 degrees, you'll have to do some trigonometry to calculate coordinates, and you'll end up with a lot of non-whole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 from the positive x axis.</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(maintaining proportions) until they are.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programs.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https://en.wikipedia.org/wiki/B%C3%A9zier_curve#Constructing_B%C3%A9zier_curves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https://www.joshwcomeau.com/posts/dynamic-bezier-curves/</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draws a curve with one control (handle) point from the current point to the specified point. You can think of it as a simplified </a:t>
            </a:r>
            <a:r>
              <a:rPr lang="en">
                <a:latin typeface="Lato"/>
                <a:ea typeface="Lato"/>
                <a:cs typeface="Lato"/>
                <a:sym typeface="Lato"/>
              </a:rPr>
              <a:t>version of the "C" command, where both control points are the same point.</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 (absolute).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 However, if you will want to tweak individual points without affecting all the following points, you should write your coordinates as absolute.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and CSS.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was originally aimed at the web, but it became so popular that you can now see it in a lot of other contexts too, like Word documents, PDFs, graphs, illustrations, graphic design, printed media, etc. Keep this in mind when using SVGs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can be grouped together and then treated and operated on as a whole, just like in any software that has grouping. Placing elements inside a </a:t>
            </a:r>
            <a:r>
              <a:rPr lang="en">
                <a:highlight>
                  <a:srgbClr val="D9D9D9"/>
                </a:highlight>
                <a:latin typeface="Source Code Pro"/>
                <a:ea typeface="Source Code Pro"/>
                <a:cs typeface="Source Code Pro"/>
                <a:sym typeface="Source Code Pro"/>
              </a:rPr>
              <a:t>&lt;g&gt;</a:t>
            </a:r>
            <a:r>
              <a:rPr lang="en">
                <a:latin typeface="Lato"/>
                <a:ea typeface="Lato"/>
                <a:cs typeface="Lato"/>
                <a:sym typeface="Lato"/>
              </a:rPr>
              <a:t> element groups them together.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automatically cascade down to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conveniently toggled on/off. Groups may also be used as just a way to divide the document into more readable/manageable sections.</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single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t>
            </a:r>
            <a:r>
              <a:rPr lang="en">
                <a:latin typeface="Lato"/>
                <a:ea typeface="Lato"/>
                <a:cs typeface="Lato"/>
                <a:sym typeface="Lato"/>
              </a:rPr>
              <a:t>Arguments</a:t>
            </a:r>
            <a:r>
              <a:rPr lang="en">
                <a:latin typeface="Lato"/>
                <a:ea typeface="Lato"/>
                <a:cs typeface="Lato"/>
                <a:sym typeface="Lato"/>
              </a:rPr>
              <a:t> can be separated by space or comma.</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the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as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a:t>
            </a:r>
            <a:r>
              <a:rPr lang="en">
                <a:latin typeface="Lato"/>
                <a:ea typeface="Lato"/>
                <a:cs typeface="Lato"/>
                <a:sym typeface="Lato"/>
              </a:rPr>
              <a:t> There is a wide range of valid syntaxes for these names</a:t>
            </a:r>
            <a:r>
              <a:rPr lang="en">
                <a:latin typeface="Lato"/>
                <a:ea typeface="Lato"/>
                <a:cs typeface="Lato"/>
                <a:sym typeface="Lato"/>
              </a:rPr>
              <a:t>, but it is convention to only use letters, numbers, underscores, or dashes. Notably, the names cannot start with a number.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of object that there are multiple instances of throughout the document.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 and can often be removed.</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apply CSS styles to certain elements in the image. A </a:t>
            </a:r>
            <a:r>
              <a:rPr lang="en">
                <a:latin typeface="Lato"/>
                <a:ea typeface="Lato"/>
                <a:cs typeface="Lato"/>
                <a:sym typeface="Lato"/>
              </a:rPr>
              <a:t>CSS </a:t>
            </a:r>
            <a:r>
              <a:rPr lang="en">
                <a:latin typeface="Lato"/>
                <a:ea typeface="Lato"/>
                <a:cs typeface="Lato"/>
                <a:sym typeface="Lato"/>
              </a:rPr>
              <a:t>style, for the purpose of an SVG, is an alternative way to set an attribute. </a:t>
            </a:r>
            <a:r>
              <a:rPr lang="en">
                <a:latin typeface="Lato"/>
                <a:ea typeface="Lato"/>
                <a:cs typeface="Lato"/>
                <a:sym typeface="Lato"/>
              </a:rPr>
              <a:t>Many of the attributes that have been covered in this presentation so far can also be applied as a CSS style, with a slightly different syntax, as illustrated above. </a:t>
            </a:r>
            <a:r>
              <a:rPr lang="en">
                <a:latin typeface="Lato"/>
                <a:ea typeface="Lato"/>
                <a:cs typeface="Lato"/>
                <a:sym typeface="Lato"/>
              </a:rPr>
              <a:t>The benefit of this approach is that you can apply properties to multiple elements in just one spot.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and class </a:t>
            </a:r>
            <a:r>
              <a:rPr lang="en">
                <a:highlight>
                  <a:srgbClr val="D9D9D9"/>
                </a:highlight>
                <a:latin typeface="Source Code Pro"/>
                <a:ea typeface="Source Code Pro"/>
                <a:cs typeface="Source Code Pro"/>
                <a:sym typeface="Source Code Pro"/>
              </a:rPr>
              <a:t>.</a:t>
            </a:r>
            <a:r>
              <a:rPr lang="en">
                <a:latin typeface="Lato"/>
                <a:ea typeface="Lato"/>
                <a:cs typeface="Lato"/>
                <a:sym typeface="Lato"/>
              </a:rPr>
              <a:t>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3e173c5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43e173c5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add more confusion, CSS styles can also be defined "inline", right on the element, in a </a:t>
            </a:r>
            <a:r>
              <a:rPr lang="en">
                <a:highlight>
                  <a:srgbClr val="D9D9D9"/>
                </a:highlight>
                <a:latin typeface="Source Code Pro"/>
                <a:ea typeface="Source Code Pro"/>
                <a:cs typeface="Source Code Pro"/>
                <a:sym typeface="Source Code Pro"/>
              </a:rPr>
              <a:t>style</a:t>
            </a:r>
            <a:r>
              <a:rPr lang="en">
                <a:latin typeface="Lato"/>
                <a:ea typeface="Lato"/>
                <a:cs typeface="Lato"/>
                <a:sym typeface="Lato"/>
              </a:rPr>
              <a:t> attribute. This makes 3 ways you can specify the appearance of objects: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Attributes on the object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2) CSS styles in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3) Inline CSS styles</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most purposes, these will all yield the same result. The main difference is that they have different priorities when there are overlapping/conflicting properties for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no consensus about which of these to use and when. SVG editing software will often generate inline CSS styles, perhaps because they have the highest/final priority. However, it is the opinion of this author that you use approach 1) for consistency and simplicity.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https://stackoverflow.com/a/36755226/2180570</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shown in the image but can be referenced elsewhere in the document. Gradients are one such thing.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Gradients can be used as fills or strokes in place of a solid color.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a:t>
            </a:r>
            <a:r>
              <a:rPr lang="en">
                <a:latin typeface="Lato"/>
                <a:ea typeface="Lato"/>
                <a:cs typeface="Lato"/>
                <a:sym typeface="Lato"/>
              </a:rPr>
              <a:t>'</a:t>
            </a:r>
            <a:r>
              <a:rPr lang="en">
                <a:latin typeface="Lato"/>
                <a:ea typeface="Lato"/>
                <a:cs typeface="Lato"/>
                <a:sym typeface="Lato"/>
              </a:rPr>
              <a:t>#the_id</a:t>
            </a:r>
            <a:r>
              <a:rPr lang="en">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43e173c5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43e173c5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another thing that go in 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 </a:t>
            </a:r>
            <a:r>
              <a:rPr lang="en">
                <a:highlight>
                  <a:srgbClr val="D9D9D9"/>
                </a:highlight>
                <a:latin typeface="Source Code Pro"/>
                <a:ea typeface="Source Code Pro"/>
                <a:cs typeface="Source Code Pro"/>
                <a:sym typeface="Source Code Pro"/>
              </a:rPr>
              <a:t>marker-start</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marker-end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marker-mid</a:t>
            </a:r>
            <a:r>
              <a:rPr lang="en">
                <a:latin typeface="Lato"/>
                <a:ea typeface="Lato"/>
                <a:cs typeface="Lato"/>
                <a:sym typeface="Lato"/>
              </a:rPr>
              <a:t>, respectively.</a:t>
            </a:r>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main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the area is scaled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One difference, though, is that the marker width and height, by default, are defined as multiples of the stroke that the marker is attached to. For example, if the marker width and height are set to 5, and the stroke using the marker has a width of 3, the resulting size (in SVG units) of the marker will be 15x15. </a:t>
            </a:r>
            <a:r>
              <a:rPr lang="en">
                <a:latin typeface="Lato"/>
                <a:ea typeface="Lato"/>
                <a:cs typeface="Lato"/>
                <a:sym typeface="Lato"/>
              </a:rPr>
              <a:t>You can make a marker an absolute/constant size by changing 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marker's viewbox that gets pinned to the </a:t>
            </a:r>
            <a:r>
              <a:rPr lang="en">
                <a:latin typeface="Lato"/>
                <a:ea typeface="Lato"/>
                <a:cs typeface="Lato"/>
                <a:sym typeface="Lato"/>
              </a:rPr>
              <a:t>segment start/end point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markers will not rotate. To automatically rotate markers with the stroke, set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 to "auto". This aligns the positive x axis of the marker viewbox to the angle of the stroke at the point where the marker is attached. "auto-start-reverse" will rotate the marker like "auto", except the marker at the start of the stroke will be rotated an extra 180 degrees. </a:t>
            </a:r>
            <a:r>
              <a:rPr lang="en">
                <a:latin typeface="Lato"/>
                <a:ea typeface="Lato"/>
                <a:cs typeface="Lato"/>
                <a:sym typeface="Lato"/>
              </a:rPr>
              <a:t>This is likely what you will want most of the time.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 fill and stroke color of a marker must be set manually, and cannot be made to automatically match the color of the stroke it is attached to. This may change in future versions of SVG.</a:t>
            </a:r>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43e173c5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43e173c5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43e173c5a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43e173c5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There are many other advanced features SVG has to offer; too many to cover in a single presentation: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All sorts of metadata can be embedded that can serve various purposes for users and editing software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Custom patterns (eg checkerboard) can be defined and used as fills and strokes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Shapes can be cut out of and into other shapes using clips and masks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draw holes into single shapes using the special "evenodd" fill rule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For</a:t>
            </a:r>
            <a:r>
              <a:rPr lang="en">
                <a:latin typeface="Lato"/>
                <a:ea typeface="Lato"/>
                <a:cs typeface="Lato"/>
                <a:sym typeface="Lato"/>
              </a:rPr>
              <a:t> images with a lot of duplicate objects</a:t>
            </a:r>
            <a:r>
              <a:rPr lang="en">
                <a:latin typeface="Lato"/>
                <a:ea typeface="Lato"/>
                <a:cs typeface="Lato"/>
                <a:sym typeface="Lato"/>
              </a:rPr>
              <a:t>, you can define an object once and reference it other places in the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design custom filters to create all sorts of interesting visual effects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Presentation attributes can be animated with CSS keyframes to make cool animations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Various external sources can be embedded into SVGs, including raster images, HTML elements, and even other SVGs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control how your SVG should be stretched to fit its destination container, and whether it should overflow outside its boundaries</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XML is generally whitespace-insensitive, so you'll see slightly different ways to format SVGs throughout this presentation and in online examples.</a:t>
            </a:r>
            <a:endParaRPr>
              <a:latin typeface="Lato"/>
              <a:ea typeface="Lato"/>
              <a:cs typeface="Lato"/>
              <a:sym typeface="La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of the contents of the image and some key properties of the image. There are only 4 attributes you will likely ever use in this element: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is a namespace that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Before we go over what the other 3 attributes do, it is necessary to understand how coordinates work in SVG.</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48.gif"/><Relationship Id="rId4" Type="http://schemas.openxmlformats.org/officeDocument/2006/relationships/image" Target="../media/image45.png"/><Relationship Id="rId5"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Coordinate system</a:t>
            </a:r>
            <a:endParaRPr/>
          </a:p>
        </p:txBody>
      </p:sp>
      <p:pic>
        <p:nvPicPr>
          <p:cNvPr id="102" name="Google Shape;102;p1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
        <p:nvSpPr>
          <p:cNvPr id="103" name="Google Shape;103;p1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some-coordinate</a:t>
            </a:r>
            <a:r>
              <a:rPr lang="en">
                <a:solidFill>
                  <a:schemeClr val="accent4"/>
                </a:solidFill>
              </a:rPr>
              <a:t>="</a:t>
            </a:r>
            <a:r>
              <a:rPr lang="en">
                <a:solidFill>
                  <a:schemeClr val="accent3"/>
                </a:solidFill>
              </a:rPr>
              <a:t>-100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some-dimension</a:t>
            </a:r>
            <a:r>
              <a:rPr lang="en">
                <a:solidFill>
                  <a:schemeClr val="accent4"/>
                </a:solidFill>
              </a:rPr>
              <a:t>="</a:t>
            </a:r>
            <a:r>
              <a:rPr lang="en">
                <a:solidFill>
                  <a:schemeClr val="accent3"/>
                </a:solidFill>
              </a:rPr>
              <a:t>34.5</a:t>
            </a:r>
            <a:r>
              <a:rPr lang="en">
                <a:solidFill>
                  <a:schemeClr val="accent4"/>
                </a:solidFil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t>
            </a:r>
            <a:r>
              <a:rPr lang="en" sz="1800"/>
              <a:t>1px"	→  	"1"</a:t>
            </a:r>
            <a:endParaRPr sz="1800"/>
          </a:p>
          <a:p>
            <a:pPr indent="0" lvl="0" marL="0" rtl="0" algn="l">
              <a:spcBef>
                <a:spcPts val="0"/>
              </a:spcBef>
              <a:spcAft>
                <a:spcPts val="0"/>
              </a:spcAft>
              <a:buNone/>
            </a:pPr>
            <a:r>
              <a:rPr lang="en" sz="1800"/>
              <a:t>"1in"	→ 	"96"</a:t>
            </a:r>
            <a:endParaRPr sz="1800"/>
          </a:p>
          <a:p>
            <a:pPr indent="0" lvl="0" marL="0" rtl="0" algn="l">
              <a:spcBef>
                <a:spcPts val="0"/>
              </a:spcBef>
              <a:spcAft>
                <a:spcPts val="0"/>
              </a:spcAft>
              <a:buNone/>
            </a:pPr>
            <a:r>
              <a:rPr lang="en" sz="1800"/>
              <a:t>"1cm"	→	"37.795"</a:t>
            </a:r>
            <a:endParaRPr sz="1800"/>
          </a:p>
          <a:p>
            <a:pPr indent="0" lvl="0" marL="0" rtl="0" algn="l">
              <a:spcBef>
                <a:spcPts val="0"/>
              </a:spcBef>
              <a:spcAft>
                <a:spcPts val="0"/>
              </a:spcAft>
              <a:buNone/>
            </a:pPr>
            <a:r>
              <a:rPr lang="en" sz="1800"/>
              <a:t>"1pt"	→	"1.333"</a:t>
            </a:r>
            <a:endParaRPr sz="1800"/>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24" name="Google Shape;124;p2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130" name="Google Shape;130;p21"/>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0 0 96 96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4in</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4in</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t>a square with width </a:t>
            </a:r>
            <a:r>
              <a:rPr lang="en"/>
              <a:t>and</a:t>
            </a:r>
            <a:r>
              <a:rPr lang="en"/>
              <a:t> height set to "0.5in", centered in the viewbox</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36" name="Google Shape;136;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37" name="Google Shape;137;p22"/>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3" name="Google Shape;143;p23"/>
          <p:cNvGraphicFramePr/>
          <p:nvPr/>
        </p:nvGraphicFramePr>
        <p:xfrm>
          <a:off x="451325" y="1594100"/>
          <a:ext cx="3000000" cy="3000000"/>
        </p:xfrm>
        <a:graphic>
          <a:graphicData uri="http://schemas.openxmlformats.org/drawingml/2006/table">
            <a:tbl>
              <a:tblPr>
                <a:noFill/>
                <a:tableStyleId>{95F89512-20E5-42DB-AF10-FD72E3D99329}</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4" name="Google Shape;144;p23"/>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50" name="Google Shape;150;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51" name="Google Shape;151;p2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57" name="Google Shape;157;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58" name="Google Shape;158;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69" name="Google Shape;169;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70" name="Google Shape;170;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76" name="Google Shape;176;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77" name="Google Shape;177;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3" name="Google Shape;183;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84" name="Google Shape;184;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0" name="Google Shape;190;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91" name="Google Shape;191;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98" name="Google Shape;198;p3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204" name="Google Shape;204;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205" name="Google Shape;205;p3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211" name="Google Shape;211;p33"/>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22" name="Google Shape;222;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23" name="Google Shape;223;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9" name="Google Shape;229;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30" name="Google Shape;230;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36" name="Google Shape;236;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37" name="Google Shape;237;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43" name="Google Shape;243;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44" name="Google Shape;244;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51" name="Google Shape;251;p3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57" name="Google Shape;257;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58" name="Google Shape;258;p4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64" name="Google Shape;264;p41"/>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75" name="Google Shape;275;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76" name="Google Shape;276;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82" name="Google Shape;282;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83" name="Google Shape;283;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89" name="Google Shape;289;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90" name="Google Shape;290;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96" name="Google Shape;296;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97" name="Google Shape;297;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vector graphics</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304" name="Google Shape;304;p4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310" name="Google Shape;310;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311" name="Google Shape;311;p4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17" name="Google Shape;317;p49"/>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41" name="Google Shape;341;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42" name="Google Shape;342;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48" name="Google Shape;348;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49" name="Google Shape;349;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55" name="Google Shape;355;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56" name="Google Shape;356;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62" name="Google Shape;362;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63" name="Google Shape;363;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9" name="Google Shape;369;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angle</a:t>
            </a:r>
            <a:endParaRPr/>
          </a:p>
        </p:txBody>
      </p:sp>
      <p:pic>
        <p:nvPicPr>
          <p:cNvPr id="370" name="Google Shape;370;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76" name="Google Shape;376;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77" name="Google Shape;377;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83" name="Google Shape;383;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84" name="Google Shape;384;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90" name="Google Shape;390;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91" name="Google Shape;391;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97" name="Google Shape;397;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98" name="Google Shape;398;p6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404" name="Google Shape;404;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405" name="Google Shape;405;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3"/>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412" name="Google Shape;412;p63"/>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18" name="Google Shape;418;p6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19" name="Google Shape;419;p6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25" name="Google Shape;425;p65"/>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78" name="Google Shape;78;p13"/>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79" name="Google Shape;79;p13"/>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36" name="Google Shape;436;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7" name="Google Shape;437;p67"/>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43" name="Google Shape;443;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44" name="Google Shape;444;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50" name="Google Shape;450;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51" name="Google Shape;451;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57" name="Google Shape;457;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58" name="Google Shape;458;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64" name="Google Shape;464;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65" name="Google Shape;465;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71" name="Google Shape;471;p7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72" name="Google Shape;472;p7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78" name="Google Shape;478;p73"/>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79" name="Google Shape;479;p7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85" name="Google Shape;485;p74"/>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91" name="Google Shape;491;p75"/>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502" name="Google Shape;502;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508" name="Google Shape;508;p78"/>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&lt;style&gt; attributes, and exceptions</a:t>
            </a:r>
            <a:endParaRPr/>
          </a:p>
        </p:txBody>
      </p:sp>
      <p:sp>
        <p:nvSpPr>
          <p:cNvPr id="514" name="Google Shape;514;p79"/>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Inline styles</a:t>
            </a:r>
            <a:endParaRPr/>
          </a:p>
        </p:txBody>
      </p:sp>
      <p:sp>
        <p:nvSpPr>
          <p:cNvPr id="520" name="Google Shape;520;p80"/>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#some_element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2"/>
                </a:solidFill>
              </a:rPr>
              <a:t>    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style</a:t>
            </a:r>
            <a:r>
              <a:rPr lang="en">
                <a:solidFill>
                  <a:schemeClr val="accent4"/>
                </a:solidFill>
              </a:rPr>
              <a:t>="</a:t>
            </a:r>
            <a:r>
              <a:rPr lang="en">
                <a:solidFill>
                  <a:schemeClr val="accent3"/>
                </a:solidFill>
              </a:rPr>
              <a:t>attribute: value; attribute: value; attribute: value</a:t>
            </a:r>
            <a:r>
              <a:rPr lang="en">
                <a:solidFill>
                  <a:schemeClr val="accent4"/>
                </a:solidFill>
              </a:rPr>
              <a:t>" /&gt;</a:t>
            </a:r>
            <a:endParaRPr>
              <a:solidFill>
                <a:schemeClr val="accent4"/>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26" name="Google Shape;526;p8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27" name="Google Shape;527;p8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t>    </a:t>
            </a:r>
            <a:r>
              <a:rPr lang="en" sz="1000">
                <a:solidFill>
                  <a:schemeClr val="accent4"/>
                </a:solidFill>
              </a:rPr>
              <a:t>&lt;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50%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blue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#rainbow</a:t>
            </a:r>
            <a:r>
              <a:rPr lang="en" sz="1000">
                <a:solidFill>
                  <a:schemeClr val="accent3"/>
                </a:solidFill>
              </a:rPr>
              <a:t>'</a:t>
            </a:r>
            <a:r>
              <a:rPr lang="en" sz="1000">
                <a:solidFill>
                  <a:schemeClr val="accent3"/>
                </a:solidFill>
              </a:rPr>
              <a:t>)</a:t>
            </a:r>
            <a:r>
              <a:rPr lang="en" sz="1000">
                <a:solidFill>
                  <a:schemeClr val="accent4"/>
                </a:solidFill>
              </a:rPr>
              <a:t>" /&gt;</a:t>
            </a:r>
            <a:endParaRPr sz="1000">
              <a:solidFill>
                <a:schemeClr val="accent4"/>
              </a:solidFill>
            </a:endParaRPr>
          </a:p>
        </p:txBody>
      </p:sp>
      <p:sp>
        <p:nvSpPr>
          <p:cNvPr id="533" name="Google Shape;533;p8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34" name="Google Shape;534;p82"/>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3"/>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r>
              <a:rPr lang="en" sz="1000">
                <a:solidFill>
                  <a:schemeClr val="accent4"/>
                </a:solidFill>
              </a:rPr>
              <a:t>&gt;</a:t>
            </a:r>
            <a:endParaRPr sz="1000"/>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dot</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a:t>
            </a:r>
            <a:r>
              <a:rPr lang="en" sz="1000">
                <a:solidFill>
                  <a:schemeClr val="accent4"/>
                </a:solidFill>
              </a:rPr>
              <a:t>"&gt;</a:t>
            </a:r>
            <a:r>
              <a:rPr lang="en" sz="1000"/>
              <a:t> ...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path</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marker-start</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marker-mid</a:t>
            </a:r>
            <a:r>
              <a:rPr lang="en" sz="1000">
                <a:solidFill>
                  <a:schemeClr val="accent4"/>
                </a:solidFill>
              </a:rPr>
              <a:t>="</a:t>
            </a:r>
            <a:r>
              <a:rPr lang="en" sz="1000">
                <a:solidFill>
                  <a:schemeClr val="accent3"/>
                </a:solidFill>
              </a:rPr>
              <a:t>url('#dot')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t>
            </a:r>
            <a:r>
              <a:rPr lang="en" sz="1000">
                <a:solidFill>
                  <a:schemeClr val="accent3"/>
                </a:solidFill>
              </a:rPr>
              <a:t>'</a:t>
            </a:r>
            <a:r>
              <a:rPr lang="en" sz="1000">
                <a:solidFill>
                  <a:schemeClr val="accent3"/>
                </a:solidFill>
              </a:rPr>
              <a:t>#arrow</a:t>
            </a:r>
            <a:r>
              <a:rPr lang="en" sz="1000">
                <a:solidFill>
                  <a:schemeClr val="accent3"/>
                </a:solidFill>
              </a:rPr>
              <a:t>'</a:t>
            </a:r>
            <a:r>
              <a:rPr lang="en" sz="1000">
                <a:solidFill>
                  <a:schemeClr val="accent3"/>
                </a:solidFill>
              </a:rPr>
              <a: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/&gt;</a:t>
            </a:r>
            <a:endParaRPr sz="1000">
              <a:solidFill>
                <a:schemeClr val="accent4"/>
              </a:solidFill>
            </a:endParaRPr>
          </a:p>
        </p:txBody>
      </p:sp>
      <p:sp>
        <p:nvSpPr>
          <p:cNvPr id="540" name="Google Shape;540;p8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41" name="Google Shape;541;p8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p:txBody>
      </p:sp>
      <p:sp>
        <p:nvSpPr>
          <p:cNvPr id="547" name="Google Shape;547;p8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48" name="Google Shape;548;p8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6</a:t>
            </a:r>
            <a:endParaRPr/>
          </a:p>
        </p:txBody>
      </p:sp>
      <p:pic>
        <p:nvPicPr>
          <p:cNvPr id="554" name="Google Shape;554;p85"/>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&lt;title&gt;, &lt;desc&gt;, and other metadata</a:t>
            </a:r>
            <a:endParaRPr/>
          </a:p>
          <a:p>
            <a:pPr indent="-317500" lvl="0" marL="457200" rtl="0" algn="l">
              <a:spcBef>
                <a:spcPts val="0"/>
              </a:spcBef>
              <a:spcAft>
                <a:spcPts val="0"/>
              </a:spcAft>
              <a:buSzPts val="1400"/>
              <a:buChar char="●"/>
            </a:pPr>
            <a:r>
              <a:rPr lang="en"/>
              <a:t>patterns</a:t>
            </a:r>
            <a:endParaRPr/>
          </a:p>
          <a:p>
            <a:pPr indent="-317500" lvl="0" marL="457200" rtl="0" algn="l">
              <a:spcBef>
                <a:spcPts val="0"/>
              </a:spcBef>
              <a:spcAft>
                <a:spcPts val="0"/>
              </a:spcAft>
              <a:buSzPts val="1400"/>
              <a:buChar char="●"/>
            </a:pPr>
            <a:r>
              <a:rPr lang="en"/>
              <a:t>clips and masks</a:t>
            </a:r>
            <a:endParaRPr/>
          </a:p>
          <a:p>
            <a:pPr indent="-317500" lvl="0" marL="457200" rtl="0" algn="l">
              <a:spcBef>
                <a:spcPts val="0"/>
              </a:spcBef>
              <a:spcAft>
                <a:spcPts val="0"/>
              </a:spcAft>
              <a:buSzPts val="1400"/>
              <a:buChar char="●"/>
            </a:pPr>
            <a:r>
              <a:rPr lang="en"/>
              <a:t>evenodd fill rule</a:t>
            </a:r>
            <a:endParaRPr/>
          </a:p>
          <a:p>
            <a:pPr indent="-317500" lvl="0" marL="457200" rtl="0" algn="l">
              <a:spcBef>
                <a:spcPts val="0"/>
              </a:spcBef>
              <a:spcAft>
                <a:spcPts val="0"/>
              </a:spcAft>
              <a:buSzPts val="1400"/>
              <a:buChar char="●"/>
            </a:pPr>
            <a:r>
              <a:rPr lang="en"/>
              <a:t>reuse objects</a:t>
            </a:r>
            <a:endParaRPr/>
          </a:p>
          <a:p>
            <a:pPr indent="-317500" lvl="0" marL="457200" rtl="0" algn="l">
              <a:spcBef>
                <a:spcPts val="0"/>
              </a:spcBef>
              <a:spcAft>
                <a:spcPts val="0"/>
              </a:spcAft>
              <a:buSzPts val="1400"/>
              <a:buChar char="●"/>
            </a:pPr>
            <a:r>
              <a:rPr lang="en"/>
              <a:t>filters (blur, shadow</a:t>
            </a:r>
            <a:r>
              <a:rPr lang="en"/>
              <a:t>, ble</a:t>
            </a:r>
            <a:r>
              <a:rPr lang="en"/>
              <a:t>nd, sepia, etc)</a:t>
            </a:r>
            <a:endParaRPr/>
          </a:p>
          <a:p>
            <a:pPr indent="-317500" lvl="0" marL="457200" rtl="0" algn="l">
              <a:spcBef>
                <a:spcPts val="0"/>
              </a:spcBef>
              <a:spcAft>
                <a:spcPts val="0"/>
              </a:spcAft>
              <a:buSzPts val="1400"/>
              <a:buChar char="●"/>
            </a:pPr>
            <a:r>
              <a:rPr lang="en"/>
              <a:t>animations</a:t>
            </a:r>
            <a:endParaRPr/>
          </a:p>
          <a:p>
            <a:pPr indent="-317500" lvl="0" marL="457200" rtl="0" algn="l">
              <a:spcBef>
                <a:spcPts val="0"/>
              </a:spcBef>
              <a:spcAft>
                <a:spcPts val="0"/>
              </a:spcAft>
              <a:buSzPts val="1400"/>
              <a:buChar char="●"/>
            </a:pPr>
            <a:r>
              <a:rPr lang="en"/>
              <a:t>embed raster images, HTML, SVGs, etc</a:t>
            </a:r>
            <a:endParaRPr/>
          </a:p>
          <a:p>
            <a:pPr indent="-317500" lvl="0" marL="457200" rtl="0" algn="l">
              <a:spcBef>
                <a:spcPts val="0"/>
              </a:spcBef>
              <a:spcAft>
                <a:spcPts val="0"/>
              </a:spcAft>
              <a:buSzPts val="1400"/>
              <a:buChar char="●"/>
            </a:pPr>
            <a:r>
              <a:rPr lang="en"/>
              <a:t>aspect ratio and overflow control</a:t>
            </a:r>
            <a:endParaRPr/>
          </a:p>
        </p:txBody>
      </p:sp>
      <p:sp>
        <p:nvSpPr>
          <p:cNvPr id="560" name="Google Shape;560;p8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Beyond...</a:t>
            </a:r>
            <a:endParaRPr/>
          </a:p>
        </p:txBody>
      </p:sp>
      <p:pic>
        <p:nvPicPr>
          <p:cNvPr id="561" name="Google Shape;561;p86"/>
          <p:cNvPicPr preferRelativeResize="0"/>
          <p:nvPr/>
        </p:nvPicPr>
        <p:blipFill rotWithShape="1">
          <a:blip r:embed="rId3">
            <a:alphaModFix/>
          </a:blip>
          <a:srcRect b="0" l="0" r="0" t="0"/>
          <a:stretch/>
        </p:blipFill>
        <p:spPr>
          <a:xfrm>
            <a:off x="6248400" y="3200400"/>
            <a:ext cx="1905000" cy="1905000"/>
          </a:xfrm>
          <a:prstGeom prst="rect">
            <a:avLst/>
          </a:prstGeom>
          <a:noFill/>
          <a:ln>
            <a:noFill/>
          </a:ln>
        </p:spPr>
      </p:pic>
      <p:pic>
        <p:nvPicPr>
          <p:cNvPr id="562" name="Google Shape;562;p86"/>
          <p:cNvPicPr preferRelativeResize="0"/>
          <p:nvPr/>
        </p:nvPicPr>
        <p:blipFill>
          <a:blip r:embed="rId4">
            <a:alphaModFix/>
          </a:blip>
          <a:stretch>
            <a:fillRect/>
          </a:stretch>
        </p:blipFill>
        <p:spPr>
          <a:xfrm>
            <a:off x="7315200" y="1828800"/>
            <a:ext cx="1371600" cy="1371600"/>
          </a:xfrm>
          <a:prstGeom prst="rect">
            <a:avLst/>
          </a:prstGeom>
          <a:noFill/>
          <a:ln>
            <a:noFill/>
          </a:ln>
        </p:spPr>
      </p:pic>
      <p:pic>
        <p:nvPicPr>
          <p:cNvPr id="563" name="Google Shape;563;p86"/>
          <p:cNvPicPr preferRelativeResize="0"/>
          <p:nvPr/>
        </p:nvPicPr>
        <p:blipFill>
          <a:blip r:embed="rId5">
            <a:alphaModFix/>
          </a:blip>
          <a:stretch>
            <a:fillRect/>
          </a:stretch>
        </p:blipFill>
        <p:spPr>
          <a:xfrm>
            <a:off x="5715000" y="1828800"/>
            <a:ext cx="1371600" cy="137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90" name="Google Shape;90;p1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...more content...</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a:t>
            </a:r>
            <a:r>
              <a:rPr lang="en">
                <a:solidFill>
                  <a:schemeClr val="accent2"/>
                </a:solidFill>
              </a:rPr>
              <a:t>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87"/>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96" name="Google Shape;96;p1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